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9" r:id="rId5"/>
    <p:sldId id="268" r:id="rId6"/>
    <p:sldId id="263" r:id="rId7"/>
    <p:sldId id="270" r:id="rId8"/>
    <p:sldId id="272" r:id="rId9"/>
    <p:sldId id="294" r:id="rId10"/>
    <p:sldId id="273" r:id="rId11"/>
    <p:sldId id="287" r:id="rId12"/>
    <p:sldId id="289" r:id="rId13"/>
    <p:sldId id="291" r:id="rId14"/>
    <p:sldId id="290" r:id="rId15"/>
    <p:sldId id="295" r:id="rId16"/>
    <p:sldId id="284" r:id="rId17"/>
  </p:sldIdLst>
  <p:sldSz cx="9906000" cy="6858000" type="A4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B68890-8679-43FA-86DA-2AD55D8229AB}">
  <a:tblStyle styleId="{58B68890-8679-43FA-86DA-2AD55D8229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3" d="100"/>
          <a:sy n="83" d="100"/>
        </p:scale>
        <p:origin x="1267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praca eksploatacyjna [mln km] w latach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276242283093373"/>
          <c:y val="0.22028964214384947"/>
          <c:w val="0.84473138693830196"/>
          <c:h val="0.7190151515151515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759917568263782E-3"/>
                  <c:y val="1.136363636363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78-4395-A998-A0629A597CFC}"/>
                </c:ext>
              </c:extLst>
            </c:dLbl>
            <c:dLbl>
              <c:idx val="3"/>
              <c:layout>
                <c:manualLayout>
                  <c:x val="0"/>
                  <c:y val="1.89393939393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78-4395-A998-A0629A597CFC}"/>
                </c:ext>
              </c:extLst>
            </c:dLbl>
            <c:dLbl>
              <c:idx val="4"/>
              <c:layout>
                <c:manualLayout>
                  <c:x val="0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78-4395-A998-A0629A597CFC}"/>
                </c:ext>
              </c:extLst>
            </c:dLbl>
            <c:dLbl>
              <c:idx val="5"/>
              <c:layout>
                <c:manualLayout>
                  <c:x val="-9.4451939966763473E-17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78-4395-A998-A0629A597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Arkusz1!$F$9:$F$15</c:f>
              <c:numCache>
                <c:formatCode>General</c:formatCode>
                <c:ptCount val="7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Arkusz1!$H$9:$H$15</c:f>
              <c:numCache>
                <c:formatCode>#,##0</c:formatCode>
                <c:ptCount val="7"/>
                <c:pt idx="1">
                  <c:v>2770520</c:v>
                </c:pt>
                <c:pt idx="2">
                  <c:v>2974215</c:v>
                </c:pt>
                <c:pt idx="3">
                  <c:v>3275820</c:v>
                </c:pt>
                <c:pt idx="4">
                  <c:v>3520000</c:v>
                </c:pt>
                <c:pt idx="5">
                  <c:v>3710880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8-4395-A998-A0629A597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412976"/>
        <c:axId val="1617412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Arkusz1!$F$9:$F$15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Arkusz1!$G$9:$G$15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578-4395-A998-A0629A597CFC}"/>
                  </c:ext>
                </c:extLst>
              </c15:ser>
            </c15:filteredBarSeries>
          </c:ext>
        </c:extLst>
      </c:barChart>
      <c:catAx>
        <c:axId val="16174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7412144"/>
        <c:crosses val="autoZero"/>
        <c:auto val="1"/>
        <c:lblAlgn val="ctr"/>
        <c:lblOffset val="100"/>
        <c:noMultiLvlLbl val="0"/>
      </c:catAx>
      <c:valAx>
        <c:axId val="161741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741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B2B3E-EAC0-4AB1-83AA-469708BB0C55}" type="datetimeFigureOut">
              <a:rPr lang="pl-PL" smtClean="0"/>
              <a:t>2020.12.08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49ECB-C15B-439C-964B-1D630E8E21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3" cy="498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7636" y="0"/>
            <a:ext cx="2951163" cy="498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7208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pl-PL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5050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2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1111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83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2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1111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83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ubTitle" idx="1"/>
          </p:nvPr>
        </p:nvSpPr>
        <p:spPr>
          <a:xfrm>
            <a:off x="586317" y="5085184"/>
            <a:ext cx="8095228" cy="17728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pl-PL" sz="2800" b="1" dirty="0" smtClean="0">
                <a:solidFill>
                  <a:schemeClr val="lt1"/>
                </a:solidFill>
              </a:rPr>
              <a:t>Rozkład jazdy </a:t>
            </a:r>
            <a:r>
              <a:rPr lang="pl-PL" sz="2800" b="1" dirty="0" smtClean="0">
                <a:solidFill>
                  <a:schemeClr val="lt1"/>
                </a:solidFill>
              </a:rPr>
              <a:t>2020 / 2021</a:t>
            </a:r>
            <a:endParaRPr lang="pl-PL" sz="2800" b="1" dirty="0" smtClean="0">
              <a:solidFill>
                <a:schemeClr val="lt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pl-PL" sz="3600" b="1" dirty="0" smtClean="0">
              <a:solidFill>
                <a:schemeClr val="lt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pl-PL" sz="2800" b="1" dirty="0" smtClean="0">
                <a:solidFill>
                  <a:schemeClr val="lt1"/>
                </a:solidFill>
              </a:rPr>
              <a:t> </a:t>
            </a:r>
            <a:r>
              <a:rPr lang="pl-PL" b="1" dirty="0" smtClean="0">
                <a:solidFill>
                  <a:schemeClr val="lt1"/>
                </a:solidFill>
              </a:rPr>
              <a:t>ODDZIAŁ </a:t>
            </a:r>
            <a:r>
              <a:rPr lang="pl-PL" b="1" dirty="0">
                <a:solidFill>
                  <a:schemeClr val="lt1"/>
                </a:solidFill>
              </a:rPr>
              <a:t>LUBUSKI z siedzibą w Zielonej </a:t>
            </a:r>
            <a:r>
              <a:rPr lang="pl-PL" b="1" dirty="0" smtClean="0">
                <a:solidFill>
                  <a:schemeClr val="lt1"/>
                </a:solidFill>
              </a:rPr>
              <a:t>Górze</a:t>
            </a:r>
            <a:endParaRPr lang="pl-PL" b="1" i="0" u="none" strike="noStrike" cap="none" dirty="0">
              <a:solidFill>
                <a:schemeClr val="lt1"/>
              </a:solidFill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-PL" sz="1600" dirty="0" smtClean="0">
                <a:solidFill>
                  <a:schemeClr val="lt1"/>
                </a:solidFill>
              </a:rPr>
              <a:t>                                                                       </a:t>
            </a:r>
            <a:r>
              <a:rPr lang="pl-PL" sz="1600" dirty="0" smtClean="0">
                <a:solidFill>
                  <a:schemeClr val="lt1"/>
                </a:solidFill>
              </a:rPr>
              <a:t>10 </a:t>
            </a:r>
            <a:r>
              <a:rPr lang="pl-PL" sz="1600" dirty="0" smtClean="0">
                <a:solidFill>
                  <a:schemeClr val="lt1"/>
                </a:solidFill>
              </a:rPr>
              <a:t>grudnia </a:t>
            </a:r>
            <a:r>
              <a:rPr lang="pl-PL" sz="1600" b="0" i="0" u="none" strike="noStrike" cap="none" dirty="0" smtClean="0">
                <a:solidFill>
                  <a:schemeClr val="lt1"/>
                </a:solidFill>
                <a:sym typeface="Calibri"/>
              </a:rPr>
              <a:t>2020 </a:t>
            </a:r>
            <a:r>
              <a:rPr lang="pl-PL" sz="1600" b="0" i="0" u="none" strike="noStrike" cap="none" dirty="0">
                <a:solidFill>
                  <a:schemeClr val="lt1"/>
                </a:solidFill>
                <a:sym typeface="Calibri"/>
              </a:rPr>
              <a:t>r.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-1164417" y="956555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-1164417" y="1595652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-1164417" y="2234749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-1164417" y="3512943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-1164417" y="2873846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-1319274" y="258219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322" name="Shape 32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328" name="Shape 32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9154553" y="6451602"/>
            <a:ext cx="69765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72480" y="1302093"/>
            <a:ext cx="9505056" cy="4771728"/>
          </a:xfrm>
        </p:spPr>
        <p:txBody>
          <a:bodyPr/>
          <a:lstStyle/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chemeClr val="tx1"/>
                </a:solidFill>
              </a:rPr>
              <a:t>Nowe połączenia: 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Zielona Góra Gł. 6:21 – Żagań </a:t>
            </a:r>
            <a:r>
              <a:rPr lang="pl-PL" sz="1600" dirty="0" smtClean="0">
                <a:solidFill>
                  <a:schemeClr val="tx1"/>
                </a:solidFill>
              </a:rPr>
              <a:t>7:34 (dni </a:t>
            </a:r>
            <a:r>
              <a:rPr lang="pl-PL" sz="1600" dirty="0">
                <a:solidFill>
                  <a:schemeClr val="tx1"/>
                </a:solidFill>
              </a:rPr>
              <a:t>robocze</a:t>
            </a:r>
            <a:r>
              <a:rPr lang="pl-PL" sz="1600" dirty="0" smtClean="0">
                <a:solidFill>
                  <a:schemeClr val="tx1"/>
                </a:solidFill>
              </a:rPr>
              <a:t>),</a:t>
            </a:r>
            <a:endParaRPr lang="pl-PL" sz="16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Żagań 14:25 – Zielona Góra Gł. </a:t>
            </a:r>
            <a:r>
              <a:rPr lang="pl-PL" sz="1600" dirty="0" smtClean="0">
                <a:solidFill>
                  <a:schemeClr val="tx1"/>
                </a:solidFill>
              </a:rPr>
              <a:t>15:43 (w </a:t>
            </a:r>
            <a:r>
              <a:rPr lang="pl-PL" sz="1600" dirty="0">
                <a:solidFill>
                  <a:schemeClr val="tx1"/>
                </a:solidFill>
              </a:rPr>
              <a:t>dni robocze),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Żagań </a:t>
            </a:r>
            <a:r>
              <a:rPr lang="pl-PL" sz="1600" dirty="0" smtClean="0">
                <a:solidFill>
                  <a:schemeClr val="tx1"/>
                </a:solidFill>
              </a:rPr>
              <a:t>8:25 </a:t>
            </a:r>
            <a:r>
              <a:rPr lang="pl-PL" sz="1600" dirty="0">
                <a:solidFill>
                  <a:schemeClr val="tx1"/>
                </a:solidFill>
              </a:rPr>
              <a:t>– </a:t>
            </a:r>
            <a:r>
              <a:rPr lang="pl-PL" sz="1600" dirty="0" err="1">
                <a:solidFill>
                  <a:schemeClr val="tx1"/>
                </a:solidFill>
              </a:rPr>
              <a:t>Forst</a:t>
            </a:r>
            <a:r>
              <a:rPr lang="pl-PL" sz="1600" dirty="0">
                <a:solidFill>
                  <a:schemeClr val="tx1"/>
                </a:solidFill>
              </a:rPr>
              <a:t> (</a:t>
            </a:r>
            <a:r>
              <a:rPr lang="pl-PL" sz="1600" dirty="0" err="1">
                <a:solidFill>
                  <a:schemeClr val="tx1"/>
                </a:solidFill>
              </a:rPr>
              <a:t>Lausitz</a:t>
            </a:r>
            <a:r>
              <a:rPr lang="pl-PL" sz="1600" dirty="0">
                <a:solidFill>
                  <a:schemeClr val="tx1"/>
                </a:solidFill>
              </a:rPr>
              <a:t>) </a:t>
            </a:r>
            <a:r>
              <a:rPr lang="pl-PL" sz="1600" dirty="0" smtClean="0">
                <a:solidFill>
                  <a:schemeClr val="tx1"/>
                </a:solidFill>
              </a:rPr>
              <a:t>9:20 </a:t>
            </a:r>
            <a:r>
              <a:rPr lang="pl-PL" sz="1600" dirty="0">
                <a:solidFill>
                  <a:schemeClr val="tx1"/>
                </a:solidFill>
              </a:rPr>
              <a:t>(w dni </a:t>
            </a:r>
            <a:r>
              <a:rPr lang="pl-PL" sz="1600" dirty="0" smtClean="0">
                <a:solidFill>
                  <a:schemeClr val="tx1"/>
                </a:solidFill>
              </a:rPr>
              <a:t>robocze od 13.06.2021),</a:t>
            </a:r>
            <a:endParaRPr lang="pl-PL" sz="16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err="1">
                <a:solidFill>
                  <a:schemeClr val="tx1"/>
                </a:solidFill>
              </a:rPr>
              <a:t>Forst</a:t>
            </a:r>
            <a:r>
              <a:rPr lang="pl-PL" sz="1600" dirty="0">
                <a:solidFill>
                  <a:schemeClr val="tx1"/>
                </a:solidFill>
              </a:rPr>
              <a:t> (</a:t>
            </a:r>
            <a:r>
              <a:rPr lang="pl-PL" sz="1600" dirty="0" err="1">
                <a:solidFill>
                  <a:schemeClr val="tx1"/>
                </a:solidFill>
              </a:rPr>
              <a:t>Lausitz</a:t>
            </a:r>
            <a:r>
              <a:rPr lang="pl-PL" sz="1600" dirty="0">
                <a:solidFill>
                  <a:schemeClr val="tx1"/>
                </a:solidFill>
              </a:rPr>
              <a:t>) 9:40 – Żagań </a:t>
            </a:r>
            <a:r>
              <a:rPr lang="pl-PL" sz="1600" dirty="0" smtClean="0">
                <a:solidFill>
                  <a:schemeClr val="tx1"/>
                </a:solidFill>
              </a:rPr>
              <a:t>10:35 </a:t>
            </a:r>
            <a:r>
              <a:rPr lang="pl-PL" sz="1600" dirty="0">
                <a:solidFill>
                  <a:schemeClr val="tx1"/>
                </a:solidFill>
              </a:rPr>
              <a:t>(w dni </a:t>
            </a:r>
            <a:r>
              <a:rPr lang="pl-PL" sz="1600" dirty="0" smtClean="0">
                <a:solidFill>
                  <a:schemeClr val="tx1"/>
                </a:solidFill>
              </a:rPr>
              <a:t>robocze od 13.06.2021),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Żagań 12:25 – Tuplice 13:05 </a:t>
            </a:r>
            <a:r>
              <a:rPr lang="pl-PL" sz="1600" dirty="0">
                <a:solidFill>
                  <a:schemeClr val="tx1"/>
                </a:solidFill>
              </a:rPr>
              <a:t>(w dni robocze od </a:t>
            </a:r>
            <a:r>
              <a:rPr lang="pl-PL" sz="1600" dirty="0" smtClean="0">
                <a:solidFill>
                  <a:schemeClr val="tx1"/>
                </a:solidFill>
              </a:rPr>
              <a:t>14.03.2021</a:t>
            </a:r>
            <a:r>
              <a:rPr lang="pl-PL" sz="1600" dirty="0">
                <a:solidFill>
                  <a:schemeClr val="tx1"/>
                </a:solidFill>
              </a:rPr>
              <a:t>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Tuplice 13:20 – Żagań 13:57 (</a:t>
            </a:r>
            <a:r>
              <a:rPr lang="pl-PL" sz="1600" dirty="0">
                <a:solidFill>
                  <a:schemeClr val="tx1"/>
                </a:solidFill>
              </a:rPr>
              <a:t>w dni robocze od </a:t>
            </a:r>
            <a:r>
              <a:rPr lang="pl-PL" sz="1600" dirty="0" smtClean="0">
                <a:solidFill>
                  <a:schemeClr val="tx1"/>
                </a:solidFill>
              </a:rPr>
              <a:t>14.03.2021),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Żagań 8:05 – Małomice 8:16 (w dni robocze od 14.03.2021)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Małomice 22:30 – Żagań 22:42 </a:t>
            </a:r>
            <a:r>
              <a:rPr lang="pl-PL" sz="1600" dirty="0">
                <a:solidFill>
                  <a:schemeClr val="tx1"/>
                </a:solidFill>
              </a:rPr>
              <a:t>(w dni robocze od </a:t>
            </a:r>
            <a:r>
              <a:rPr lang="pl-PL" sz="1600" dirty="0" smtClean="0">
                <a:solidFill>
                  <a:schemeClr val="tx1"/>
                </a:solidFill>
              </a:rPr>
              <a:t>1.07.2021</a:t>
            </a:r>
            <a:r>
              <a:rPr lang="pl-PL" sz="1600" dirty="0">
                <a:solidFill>
                  <a:schemeClr val="tx1"/>
                </a:solidFill>
              </a:rPr>
              <a:t>),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Wydłużenie tras pociągów: </a:t>
            </a:r>
            <a:endParaRPr lang="pl-PL" sz="1600" b="1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Wydłużenie relacji </a:t>
            </a:r>
            <a:r>
              <a:rPr lang="pl-PL" sz="1600" dirty="0" err="1" smtClean="0">
                <a:solidFill>
                  <a:schemeClr val="tx1"/>
                </a:solidFill>
              </a:rPr>
              <a:t>poc</a:t>
            </a:r>
            <a:r>
              <a:rPr lang="pl-PL" sz="1600" dirty="0" smtClean="0">
                <a:solidFill>
                  <a:schemeClr val="tx1"/>
                </a:solidFill>
              </a:rPr>
              <a:t>. Żagań 8:42 – Zielona Góra Gł. 9:54 z Małomic </a:t>
            </a:r>
            <a:r>
              <a:rPr lang="pl-PL" sz="1600" dirty="0" err="1" smtClean="0">
                <a:solidFill>
                  <a:schemeClr val="tx1"/>
                </a:solidFill>
              </a:rPr>
              <a:t>odj</a:t>
            </a:r>
            <a:r>
              <a:rPr lang="pl-PL" sz="1600" dirty="0" smtClean="0">
                <a:solidFill>
                  <a:schemeClr val="tx1"/>
                </a:solidFill>
              </a:rPr>
              <a:t>. 8:30 (od 14.03.2021),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Wydłużenie relacji </a:t>
            </a:r>
            <a:r>
              <a:rPr lang="pl-PL" sz="1600" dirty="0" err="1" smtClean="0">
                <a:solidFill>
                  <a:schemeClr val="tx1"/>
                </a:solidFill>
              </a:rPr>
              <a:t>poc</a:t>
            </a:r>
            <a:r>
              <a:rPr lang="pl-PL" sz="1600" dirty="0" smtClean="0">
                <a:solidFill>
                  <a:schemeClr val="tx1"/>
                </a:solidFill>
              </a:rPr>
              <a:t>. Zielona Góra Gł. 14:30 – Żagań 15:50 do Małomic przyj. 16.02 </a:t>
            </a:r>
            <a:r>
              <a:rPr lang="pl-PL" sz="1600" dirty="0">
                <a:solidFill>
                  <a:schemeClr val="tx1"/>
                </a:solidFill>
              </a:rPr>
              <a:t>(od 14.03.2021),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Wydłużenie relacji pociągu Żagań 16:30 – </a:t>
            </a:r>
            <a:r>
              <a:rPr lang="pl-PL" sz="1600" dirty="0" err="1" smtClean="0">
                <a:solidFill>
                  <a:schemeClr val="tx1"/>
                </a:solidFill>
              </a:rPr>
              <a:t>Forst</a:t>
            </a:r>
            <a:r>
              <a:rPr lang="pl-PL" sz="1600" dirty="0" smtClean="0">
                <a:solidFill>
                  <a:schemeClr val="tx1"/>
                </a:solidFill>
              </a:rPr>
              <a:t> (</a:t>
            </a:r>
            <a:r>
              <a:rPr lang="pl-PL" sz="1600" dirty="0" err="1" smtClean="0">
                <a:solidFill>
                  <a:schemeClr val="tx1"/>
                </a:solidFill>
              </a:rPr>
              <a:t>Lausitz</a:t>
            </a:r>
            <a:r>
              <a:rPr lang="pl-PL" sz="1600" dirty="0" smtClean="0">
                <a:solidFill>
                  <a:schemeClr val="tx1"/>
                </a:solidFill>
              </a:rPr>
              <a:t>) 17:29 z Małomic </a:t>
            </a:r>
            <a:r>
              <a:rPr lang="pl-PL" sz="1600" dirty="0" err="1" smtClean="0">
                <a:solidFill>
                  <a:schemeClr val="tx1"/>
                </a:solidFill>
              </a:rPr>
              <a:t>odj</a:t>
            </a:r>
            <a:r>
              <a:rPr lang="pl-PL" sz="1600" dirty="0" smtClean="0">
                <a:solidFill>
                  <a:schemeClr val="tx1"/>
                </a:solidFill>
              </a:rPr>
              <a:t>. 16:18 </a:t>
            </a:r>
            <a:r>
              <a:rPr lang="pl-PL" sz="1600" dirty="0">
                <a:solidFill>
                  <a:schemeClr val="tx1"/>
                </a:solidFill>
              </a:rPr>
              <a:t>(od 14.03.2021),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Wydłużenie relacji pociągu Zielona Góra Gł. 21:00 – Żagań 22:13 do Małomic przyj. 22:25 </a:t>
            </a:r>
            <a:r>
              <a:rPr lang="pl-PL" sz="1600" dirty="0">
                <a:solidFill>
                  <a:schemeClr val="tx1"/>
                </a:solidFill>
              </a:rPr>
              <a:t>(od </a:t>
            </a:r>
            <a:r>
              <a:rPr lang="pl-PL" sz="1600" dirty="0" smtClean="0">
                <a:solidFill>
                  <a:schemeClr val="tx1"/>
                </a:solidFill>
              </a:rPr>
              <a:t>1.07.2021</a:t>
            </a:r>
            <a:r>
              <a:rPr lang="pl-PL" sz="1600" dirty="0">
                <a:solidFill>
                  <a:schemeClr val="tx1"/>
                </a:solidFill>
              </a:rPr>
              <a:t>),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Skierowanie wybranych pociągów relacji Zielona Góra Gł. – Węgliniec, </a:t>
            </a:r>
            <a:r>
              <a:rPr lang="pl-PL" sz="1600" dirty="0" err="1" smtClean="0">
                <a:solidFill>
                  <a:schemeClr val="tx1"/>
                </a:solidFill>
              </a:rPr>
              <a:t>Goerlitz</a:t>
            </a:r>
            <a:r>
              <a:rPr lang="pl-PL" sz="1600" dirty="0" smtClean="0">
                <a:solidFill>
                  <a:schemeClr val="tx1"/>
                </a:solidFill>
              </a:rPr>
              <a:t> przez Żagań.  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                          </a:t>
            </a:r>
            <a:r>
              <a:rPr lang="pl-PL" sz="1600" b="1" u="sng" dirty="0" smtClean="0">
                <a:solidFill>
                  <a:schemeClr val="tx1"/>
                </a:solidFill>
              </a:rPr>
              <a:t>Od 13.06.2021 siedem razy dziennie z Zielonej Góry do Żagania.</a:t>
            </a:r>
            <a:endParaRPr lang="pl-PL" sz="1600" b="1" u="sng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FFFFFF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Zmiany w regionach – </a:t>
            </a:r>
            <a:r>
              <a:rPr lang="pl-PL" sz="20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ŻARY, ŻAGAŃ 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6205058"/>
            <a:ext cx="821199" cy="29871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6205057"/>
            <a:ext cx="821199" cy="2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72480" y="1463289"/>
            <a:ext cx="9217024" cy="2770261"/>
          </a:xfrm>
        </p:spPr>
        <p:txBody>
          <a:bodyPr/>
          <a:lstStyle/>
          <a:p>
            <a:pPr marL="177800" indent="0"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Nowe połączenia: 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Kostrzyn </a:t>
            </a:r>
            <a:r>
              <a:rPr lang="pl-PL" sz="1800" dirty="0">
                <a:solidFill>
                  <a:schemeClr val="tx1"/>
                </a:solidFill>
              </a:rPr>
              <a:t>4:55 – Gorzów Wlkp. </a:t>
            </a:r>
            <a:r>
              <a:rPr lang="pl-PL" sz="1800" dirty="0" smtClean="0">
                <a:solidFill>
                  <a:schemeClr val="tx1"/>
                </a:solidFill>
              </a:rPr>
              <a:t>5:33 (w dni robocze),</a:t>
            </a:r>
            <a:endParaRPr lang="pl-PL" sz="18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Gorzów Wlkp. 5:40 – Kostrzyn </a:t>
            </a:r>
            <a:r>
              <a:rPr lang="pl-PL" sz="1800" dirty="0" smtClean="0">
                <a:solidFill>
                  <a:schemeClr val="tx1"/>
                </a:solidFill>
              </a:rPr>
              <a:t>6:18 </a:t>
            </a:r>
            <a:r>
              <a:rPr lang="pl-PL" sz="1800" dirty="0">
                <a:solidFill>
                  <a:schemeClr val="tx1"/>
                </a:solidFill>
              </a:rPr>
              <a:t>(w dni robocze</a:t>
            </a:r>
            <a:r>
              <a:rPr lang="pl-PL" sz="1800" dirty="0" smtClean="0">
                <a:solidFill>
                  <a:schemeClr val="tx1"/>
                </a:solidFill>
              </a:rPr>
              <a:t>),</a:t>
            </a:r>
            <a:endParaRPr lang="pl-PL" sz="18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Kostrzyn </a:t>
            </a:r>
            <a:r>
              <a:rPr lang="pl-PL" sz="1800" dirty="0">
                <a:solidFill>
                  <a:schemeClr val="tx1"/>
                </a:solidFill>
              </a:rPr>
              <a:t>7:50 – Gorzów Wlkp. </a:t>
            </a:r>
            <a:r>
              <a:rPr lang="pl-PL" sz="1800" dirty="0" smtClean="0">
                <a:solidFill>
                  <a:schemeClr val="tx1"/>
                </a:solidFill>
              </a:rPr>
              <a:t>8:27 </a:t>
            </a:r>
            <a:r>
              <a:rPr lang="pl-PL" sz="1800" dirty="0">
                <a:solidFill>
                  <a:schemeClr val="tx1"/>
                </a:solidFill>
              </a:rPr>
              <a:t>(w dni robocze</a:t>
            </a:r>
            <a:r>
              <a:rPr lang="pl-PL" sz="1800" dirty="0" smtClean="0">
                <a:solidFill>
                  <a:schemeClr val="tx1"/>
                </a:solidFill>
              </a:rPr>
              <a:t>),</a:t>
            </a:r>
            <a:endParaRPr lang="pl-PL" sz="18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Gorzów Wlkp. 8:44 – Kostrzyn </a:t>
            </a:r>
            <a:r>
              <a:rPr lang="pl-PL" sz="1800" dirty="0" smtClean="0">
                <a:solidFill>
                  <a:schemeClr val="tx1"/>
                </a:solidFill>
              </a:rPr>
              <a:t>9:21 </a:t>
            </a:r>
            <a:r>
              <a:rPr lang="pl-PL" sz="1800" dirty="0">
                <a:solidFill>
                  <a:schemeClr val="tx1"/>
                </a:solidFill>
              </a:rPr>
              <a:t>(w dni robocze</a:t>
            </a:r>
            <a:r>
              <a:rPr lang="pl-PL" sz="1800" dirty="0" smtClean="0">
                <a:solidFill>
                  <a:schemeClr val="tx1"/>
                </a:solidFill>
              </a:rPr>
              <a:t>),</a:t>
            </a:r>
            <a:endParaRPr lang="pl-PL" sz="1800" dirty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Kostrzyn 11:54 – Krzyż </a:t>
            </a:r>
            <a:r>
              <a:rPr lang="pl-PL" sz="1800" dirty="0" smtClean="0">
                <a:solidFill>
                  <a:schemeClr val="tx1"/>
                </a:solidFill>
              </a:rPr>
              <a:t>13:25 </a:t>
            </a:r>
            <a:r>
              <a:rPr lang="pl-PL" sz="1800" dirty="0">
                <a:solidFill>
                  <a:schemeClr val="tx1"/>
                </a:solidFill>
              </a:rPr>
              <a:t>(w dni robocze</a:t>
            </a:r>
            <a:r>
              <a:rPr lang="pl-PL" sz="1800" dirty="0" smtClean="0">
                <a:solidFill>
                  <a:schemeClr val="tx1"/>
                </a:solidFill>
              </a:rPr>
              <a:t>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Krzyż </a:t>
            </a:r>
            <a:r>
              <a:rPr lang="pl-PL" sz="1800" dirty="0">
                <a:solidFill>
                  <a:schemeClr val="tx1"/>
                </a:solidFill>
              </a:rPr>
              <a:t>12:12 – Kostrzyn </a:t>
            </a:r>
            <a:r>
              <a:rPr lang="pl-PL" sz="1800" dirty="0" smtClean="0">
                <a:solidFill>
                  <a:schemeClr val="tx1"/>
                </a:solidFill>
              </a:rPr>
              <a:t>13:45 </a:t>
            </a:r>
            <a:r>
              <a:rPr lang="pl-PL" sz="1800" dirty="0">
                <a:solidFill>
                  <a:schemeClr val="tx1"/>
                </a:solidFill>
              </a:rPr>
              <a:t>(w dni robocze),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Kostrzyn </a:t>
            </a:r>
            <a:r>
              <a:rPr lang="pl-PL" sz="1800" dirty="0">
                <a:solidFill>
                  <a:schemeClr val="tx1"/>
                </a:solidFill>
              </a:rPr>
              <a:t>15:45 – Gorzów Wlkp. </a:t>
            </a:r>
            <a:r>
              <a:rPr lang="pl-PL" sz="1800" dirty="0" smtClean="0">
                <a:solidFill>
                  <a:schemeClr val="tx1"/>
                </a:solidFill>
              </a:rPr>
              <a:t>16:22 </a:t>
            </a:r>
            <a:r>
              <a:rPr lang="pl-PL" sz="1800" dirty="0">
                <a:solidFill>
                  <a:schemeClr val="tx1"/>
                </a:solidFill>
              </a:rPr>
              <a:t>(w dni robocze),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Gorzów </a:t>
            </a:r>
            <a:r>
              <a:rPr lang="pl-PL" sz="1800" dirty="0">
                <a:solidFill>
                  <a:schemeClr val="tx1"/>
                </a:solidFill>
              </a:rPr>
              <a:t>Wlkp. 16:38 – Kostrzyn (w dni robocze</a:t>
            </a:r>
            <a:r>
              <a:rPr lang="pl-PL" sz="1800" dirty="0" smtClean="0">
                <a:solidFill>
                  <a:schemeClr val="tx1"/>
                </a:solidFill>
              </a:rPr>
              <a:t>).</a:t>
            </a:r>
            <a:endParaRPr lang="pl-PL" sz="1800" dirty="0">
              <a:solidFill>
                <a:schemeClr val="tx1"/>
              </a:solidFill>
            </a:endParaRPr>
          </a:p>
          <a:p>
            <a:pPr marL="177800" indent="0">
              <a:spcBef>
                <a:spcPts val="600"/>
              </a:spcBef>
              <a:buNone/>
            </a:pPr>
            <a:endParaRPr lang="pl-PL" sz="1000" dirty="0" smtClean="0">
              <a:solidFill>
                <a:schemeClr val="tx1"/>
              </a:solidFill>
            </a:endParaRPr>
          </a:p>
          <a:p>
            <a:pPr marL="177800" indent="0"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Nowy </a:t>
            </a:r>
            <a:r>
              <a:rPr lang="pl-PL" sz="1800" b="1" dirty="0">
                <a:solidFill>
                  <a:schemeClr val="tx1"/>
                </a:solidFill>
              </a:rPr>
              <a:t>większy tabor do obsługi połączeń Gorzów Wlkp. – Poznań Gł. </a:t>
            </a: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tx1"/>
                </a:solidFill>
              </a:rPr>
              <a:t> Nowe pociągi wyjadą na tory </a:t>
            </a:r>
            <a:r>
              <a:rPr lang="pl-PL" sz="1800" dirty="0" smtClean="0">
                <a:solidFill>
                  <a:schemeClr val="tx1"/>
                </a:solidFill>
              </a:rPr>
              <a:t>13 grudnia 2020 r.</a:t>
            </a:r>
            <a:endParaRPr lang="pl-PL" sz="18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000" b="1" dirty="0" smtClean="0">
              <a:solidFill>
                <a:schemeClr val="tx1"/>
              </a:solidFill>
            </a:endParaRPr>
          </a:p>
          <a:p>
            <a:pPr marL="177800" indent="0"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Poprawa odwozów z pracy i szkoły </a:t>
            </a:r>
            <a:endParaRPr lang="pl-PL" sz="1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nowe lepsze godziny kursowania pociągów w kierunku </a:t>
            </a:r>
            <a:r>
              <a:rPr lang="pl-PL" sz="1800" dirty="0" smtClean="0">
                <a:solidFill>
                  <a:schemeClr val="tx1"/>
                </a:solidFill>
              </a:rPr>
              <a:t>Kostrzyna i Krzyża</a:t>
            </a:r>
            <a:r>
              <a:rPr lang="pl-PL" sz="1800" dirty="0" smtClean="0">
                <a:solidFill>
                  <a:schemeClr val="tx1"/>
                </a:solidFill>
              </a:rPr>
              <a:t>, które zapewnią odwozy po godz. 14:00; 15:00, 16:00</a:t>
            </a:r>
            <a:endParaRPr lang="pl-PL" sz="18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pl-PL"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FFFFFF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Zmiany w regionach – </a:t>
            </a:r>
            <a:r>
              <a:rPr lang="pl-PL" sz="20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GORZÓW WIELKOPOLSKI 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79629" y="1438931"/>
            <a:ext cx="9217024" cy="4843736"/>
          </a:xfrm>
        </p:spPr>
        <p:txBody>
          <a:bodyPr/>
          <a:lstStyle/>
          <a:p>
            <a:pPr marL="1778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Nowe połączenia: 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Zbąszynek </a:t>
            </a:r>
            <a:r>
              <a:rPr lang="pl-PL" sz="1800" dirty="0">
                <a:solidFill>
                  <a:schemeClr val="tx1"/>
                </a:solidFill>
              </a:rPr>
              <a:t>9:07 – Rzepin 10:12 (od 2 stycznia 2021 r.)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Rzepin 10:41 – Zbąszynek 11:54 (od 2 stycznia 2021 r.)</a:t>
            </a:r>
          </a:p>
          <a:p>
            <a:pPr marL="177800" indent="0">
              <a:spcBef>
                <a:spcPts val="600"/>
              </a:spcBef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1778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Wydłużona relacja </a:t>
            </a:r>
            <a:r>
              <a:rPr lang="pl-PL" sz="1800" b="1" dirty="0" smtClean="0">
                <a:solidFill>
                  <a:schemeClr val="tx1"/>
                </a:solidFill>
              </a:rPr>
              <a:t>pociągów:</a:t>
            </a:r>
          </a:p>
          <a:p>
            <a:pPr marL="520700" indent="-342900"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pl-PL" sz="1800" dirty="0" smtClean="0">
                <a:solidFill>
                  <a:schemeClr val="tx1"/>
                </a:solidFill>
              </a:rPr>
              <a:t>Zielona </a:t>
            </a:r>
            <a:r>
              <a:rPr lang="pl-PL" sz="1800" dirty="0">
                <a:solidFill>
                  <a:schemeClr val="tx1"/>
                </a:solidFill>
              </a:rPr>
              <a:t>Góra Gł. </a:t>
            </a:r>
            <a:r>
              <a:rPr lang="pl-PL" sz="1800" dirty="0">
                <a:solidFill>
                  <a:schemeClr val="tx1"/>
                </a:solidFill>
              </a:rPr>
              <a:t>18:02 – Rzepin 18:52 wydłużony trasa do Szczecina Gł.</a:t>
            </a:r>
          </a:p>
          <a:p>
            <a:pPr marL="520700" indent="-342900"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pl-PL" sz="1800" dirty="0">
                <a:solidFill>
                  <a:schemeClr val="tx1"/>
                </a:solidFill>
              </a:rPr>
              <a:t>Kostrzyn 7:01 – Zielona Góra  Gł. </a:t>
            </a:r>
            <a:r>
              <a:rPr lang="pl-PL" sz="1800" dirty="0">
                <a:solidFill>
                  <a:schemeClr val="tx1"/>
                </a:solidFill>
              </a:rPr>
              <a:t>8:27 wydłużona trasa ze </a:t>
            </a:r>
            <a:r>
              <a:rPr lang="pl-PL" sz="1800" dirty="0" smtClean="0">
                <a:solidFill>
                  <a:schemeClr val="tx1"/>
                </a:solidFill>
              </a:rPr>
              <a:t>Szczecina Gł.</a:t>
            </a:r>
          </a:p>
          <a:p>
            <a:pPr marL="520700" indent="-342900">
              <a:spcBef>
                <a:spcPts val="0"/>
              </a:spcBef>
              <a:spcAft>
                <a:spcPts val="300"/>
              </a:spcAft>
              <a:buAutoNum type="arabicPeriod"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4 x dziennie z Rzepina do Szczecina Gł. </a:t>
            </a: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(6:00; 10:36; 15:36; 19:04)</a:t>
            </a: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6 x dziennie z Rzepina do Torzymia, Świebodzina i Zbąszynka</a:t>
            </a: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(5:43; 6:30; 10:41; 14:23; 15:56; 19:22)</a:t>
            </a: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endParaRPr lang="pl-PL" sz="1800" b="1" dirty="0" smtClean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10 x dziennie z Rzepina do Zielonej Góry Gł.</a:t>
            </a:r>
          </a:p>
          <a:p>
            <a:pPr marL="17780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</a:rPr>
              <a:t>(4:18; 5.02; 6:25; 7:31; 8:35; 10:18; 13:17; 14:59; 18:44; 20:14 </a:t>
            </a:r>
            <a:r>
              <a:rPr lang="pl-PL" sz="1200" dirty="0" smtClean="0">
                <a:solidFill>
                  <a:schemeClr val="tx1"/>
                </a:solidFill>
              </a:rPr>
              <a:t>w piątki i niedziele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</a:p>
          <a:p>
            <a:pPr marL="520700" indent="-342900">
              <a:spcBef>
                <a:spcPts val="0"/>
              </a:spcBef>
              <a:spcAft>
                <a:spcPts val="300"/>
              </a:spcAft>
              <a:buAutoNum type="arabicPeriod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FFFFFF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Zmiany w regionach – </a:t>
            </a:r>
            <a:r>
              <a:rPr lang="pl-PL" sz="20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RZEPIN, SŁUBICE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44488" y="1825624"/>
            <a:ext cx="9217024" cy="4699720"/>
          </a:xfrm>
        </p:spPr>
        <p:txBody>
          <a:bodyPr/>
          <a:lstStyle/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Nowe połączenia: 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Zielona </a:t>
            </a:r>
            <a:r>
              <a:rPr lang="pl-PL" sz="1600" dirty="0">
                <a:solidFill>
                  <a:schemeClr val="tx1"/>
                </a:solidFill>
              </a:rPr>
              <a:t>Góra Gł. 9:50 – Wrocław Gł.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>
                <a:solidFill>
                  <a:schemeClr val="tx1"/>
                </a:solidFill>
              </a:rPr>
              <a:t>Wrocław Gł. 13:25 – Zielona Góra Gł. </a:t>
            </a:r>
            <a:r>
              <a:rPr lang="pl-PL" sz="1600" dirty="0" smtClean="0">
                <a:solidFill>
                  <a:schemeClr val="tx1"/>
                </a:solidFill>
              </a:rPr>
              <a:t>16:12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Od 1 lutego 2021 r. aż </a:t>
            </a:r>
            <a:r>
              <a:rPr lang="pl-PL" sz="1800" b="1" u="sng" dirty="0" smtClean="0">
                <a:solidFill>
                  <a:schemeClr val="tx1"/>
                </a:solidFill>
              </a:rPr>
              <a:t>16 x dziennie </a:t>
            </a:r>
            <a:r>
              <a:rPr lang="pl-PL" sz="1800" b="1" dirty="0" smtClean="0">
                <a:solidFill>
                  <a:schemeClr val="tx1"/>
                </a:solidFill>
              </a:rPr>
              <a:t>z Nowej Soli do Zielonej Góry i z powrotem (dzień roboczy).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tx1"/>
                </a:solidFill>
              </a:rPr>
              <a:t>Od 1 lutego 2021 r. aż </a:t>
            </a:r>
            <a:r>
              <a:rPr lang="pl-PL" sz="1800" b="1" u="sng" dirty="0">
                <a:solidFill>
                  <a:schemeClr val="tx1"/>
                </a:solidFill>
              </a:rPr>
              <a:t>11 </a:t>
            </a:r>
            <a:r>
              <a:rPr lang="pl-PL" sz="1800" b="1" u="sng" dirty="0">
                <a:solidFill>
                  <a:schemeClr val="tx1"/>
                </a:solidFill>
              </a:rPr>
              <a:t>x dziennie</a:t>
            </a:r>
            <a:r>
              <a:rPr lang="pl-PL" sz="1800" b="1" dirty="0">
                <a:solidFill>
                  <a:schemeClr val="tx1"/>
                </a:solidFill>
              </a:rPr>
              <a:t> z Nowej Soli do </a:t>
            </a:r>
            <a:r>
              <a:rPr lang="pl-PL" sz="1800" b="1" dirty="0">
                <a:solidFill>
                  <a:schemeClr val="tx1"/>
                </a:solidFill>
              </a:rPr>
              <a:t>Bytomia Odrzańskiego, Głogowa 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tx1"/>
                </a:solidFill>
              </a:rPr>
              <a:t>i</a:t>
            </a:r>
            <a:r>
              <a:rPr lang="pl-PL" sz="1800" b="1" dirty="0" smtClean="0">
                <a:solidFill>
                  <a:schemeClr val="tx1"/>
                </a:solidFill>
              </a:rPr>
              <a:t> z </a:t>
            </a:r>
            <a:r>
              <a:rPr lang="pl-PL" sz="1800" b="1" dirty="0">
                <a:solidFill>
                  <a:schemeClr val="tx1"/>
                </a:solidFill>
              </a:rPr>
              <a:t>powrotem (dzień roboczy</a:t>
            </a:r>
            <a:r>
              <a:rPr lang="pl-PL" sz="1800" b="1" dirty="0" smtClean="0">
                <a:solidFill>
                  <a:schemeClr val="tx1"/>
                </a:solidFill>
              </a:rPr>
              <a:t>).</a:t>
            </a: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tx1"/>
                </a:solidFill>
              </a:rPr>
              <a:t>Nowy tabor:</a:t>
            </a: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Wybrane połączenia będą realizowane nowym taborem ED72Ac w relacji Racibórz – Zielona Góra Gł. oraz Zielona Góra Gł. – Wrocław Gł.</a:t>
            </a:r>
            <a:endParaRPr lang="pl-PL" sz="1600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FFFFFF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Zmiany w regionach – </a:t>
            </a:r>
            <a:r>
              <a:rPr lang="pl-PL" sz="20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NOWA SÓL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11994" y="1379024"/>
            <a:ext cx="9217024" cy="4699720"/>
          </a:xfrm>
        </p:spPr>
        <p:txBody>
          <a:bodyPr/>
          <a:lstStyle/>
          <a:p>
            <a:pPr marL="177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Tanie, wakacyjne kursy nad morze:</a:t>
            </a: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Z Zielonej Góry: </a:t>
            </a: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pl-PL" sz="1700" dirty="0" smtClean="0">
                <a:solidFill>
                  <a:schemeClr val="tx1"/>
                </a:solidFill>
              </a:rPr>
              <a:t>„KARSIBÓR” Zielona Góra Gł. 5:20 – Międzyzdroje 9:23 – Świnoujście 9:40</a:t>
            </a: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pl-PL" sz="1700" dirty="0" smtClean="0">
                <a:solidFill>
                  <a:schemeClr val="tx1"/>
                </a:solidFill>
              </a:rPr>
              <a:t>„KARSIBÓR” Świnoujście 18:58 – Międzyzdroje 19:14 – Zielona Góra Gł. 23:17 </a:t>
            </a: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700" i="1" dirty="0" smtClean="0">
                <a:solidFill>
                  <a:schemeClr val="tx1"/>
                </a:solidFill>
              </a:rPr>
              <a:t>        Kursuje w soboty, niedziele i święta w okresie wakacji</a:t>
            </a: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700" i="1" dirty="0" smtClean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Z Gorzowa Wlkp.:</a:t>
            </a:r>
            <a:endParaRPr lang="pl-PL" sz="1700" b="1" dirty="0">
              <a:solidFill>
                <a:schemeClr val="tx1"/>
              </a:solidFill>
            </a:endParaRP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pl-PL" sz="1700" dirty="0">
                <a:solidFill>
                  <a:schemeClr val="tx1"/>
                </a:solidFill>
              </a:rPr>
              <a:t>Gorzów Wlkp. 5:40 – Kostrzyn 6:18 / 6:45 – Międzyzdroje 9:23 – Świnoujście 9:40</a:t>
            </a: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Font typeface="Arial"/>
              <a:buAutoNum type="arabicParenR"/>
            </a:pPr>
            <a:r>
              <a:rPr lang="pl-PL" sz="1700" dirty="0">
                <a:solidFill>
                  <a:schemeClr val="tx1"/>
                </a:solidFill>
              </a:rPr>
              <a:t>Świnoujście 18:58 – Międzyzdroje </a:t>
            </a:r>
            <a:r>
              <a:rPr lang="pl-PL" sz="1700" dirty="0">
                <a:solidFill>
                  <a:schemeClr val="tx1"/>
                </a:solidFill>
              </a:rPr>
              <a:t>19:14 – Kostrzyn 21:54 / 22:00 – Gorzów Wlkp. 22:38</a:t>
            </a:r>
            <a:endParaRPr lang="pl-PL" sz="1700" dirty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pl-PL" sz="1700" i="1" dirty="0" smtClean="0">
                <a:solidFill>
                  <a:schemeClr val="tx1"/>
                </a:solidFill>
              </a:rPr>
              <a:t>       Kursuje </a:t>
            </a:r>
            <a:r>
              <a:rPr lang="pl-PL" sz="1700" i="1" dirty="0">
                <a:solidFill>
                  <a:schemeClr val="tx1"/>
                </a:solidFill>
              </a:rPr>
              <a:t>w soboty, niedziele i święta w okresie </a:t>
            </a:r>
            <a:r>
              <a:rPr lang="pl-PL" sz="1700" i="1" dirty="0" smtClean="0">
                <a:solidFill>
                  <a:schemeClr val="tx1"/>
                </a:solidFill>
              </a:rPr>
              <a:t>wakacji</a:t>
            </a:r>
          </a:p>
          <a:p>
            <a:pPr marL="17780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pl-PL" sz="1700" i="1" dirty="0">
              <a:solidFill>
                <a:schemeClr val="tx1"/>
              </a:solidFill>
            </a:endParaRP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700" b="1" dirty="0">
                <a:solidFill>
                  <a:schemeClr val="tx1"/>
                </a:solidFill>
              </a:rPr>
              <a:t>WAKACYJNE połączenia do Łagowa – </a:t>
            </a:r>
            <a:r>
              <a:rPr lang="pl-PL" sz="1700" dirty="0">
                <a:solidFill>
                  <a:schemeClr val="tx1"/>
                </a:solidFill>
              </a:rPr>
              <a:t>w soboty, niedziele w okresie czerwiec – wrzesień 2021</a:t>
            </a:r>
            <a:endParaRPr lang="pl-PL" sz="1700" dirty="0">
              <a:solidFill>
                <a:schemeClr val="tx1"/>
              </a:solidFill>
            </a:endParaRP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pl-PL" sz="1700" dirty="0" smtClean="0">
                <a:solidFill>
                  <a:schemeClr val="tx1"/>
                </a:solidFill>
              </a:rPr>
              <a:t>Zielona Góra Gł. 8:25 – Łagów 9:55</a:t>
            </a:r>
          </a:p>
          <a:p>
            <a:pPr marL="520700" indent="-3429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pl-PL" sz="1700" dirty="0" smtClean="0">
                <a:solidFill>
                  <a:schemeClr val="tx1"/>
                </a:solidFill>
              </a:rPr>
              <a:t>Łagów 18:00 – Zielona Góra Gł. 19:35</a:t>
            </a:r>
            <a:endParaRPr lang="pl-PL" sz="17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Dwa dodatkowe kursy Łagów – Zbąszynek </a:t>
            </a:r>
            <a:r>
              <a:rPr lang="pl-PL" sz="1600" dirty="0" err="1" smtClean="0">
                <a:solidFill>
                  <a:schemeClr val="tx1"/>
                </a:solidFill>
              </a:rPr>
              <a:t>odj</a:t>
            </a:r>
            <a:r>
              <a:rPr lang="pl-PL" sz="1600" dirty="0" smtClean="0">
                <a:solidFill>
                  <a:schemeClr val="tx1"/>
                </a:solidFill>
              </a:rPr>
              <a:t>. z Łagowa 10:05; 15:45; ze Zbąszynka do Łagowa </a:t>
            </a:r>
            <a:r>
              <a:rPr lang="pl-PL" sz="1600" dirty="0" err="1" smtClean="0">
                <a:solidFill>
                  <a:schemeClr val="tx1"/>
                </a:solidFill>
              </a:rPr>
              <a:t>odj</a:t>
            </a:r>
            <a:r>
              <a:rPr lang="pl-PL" sz="1600" dirty="0" smtClean="0">
                <a:solidFill>
                  <a:schemeClr val="tx1"/>
                </a:solidFill>
              </a:rPr>
              <a:t>. 11:10; 16:50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pl-PL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pl-PL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t>Rozkład Jazdy 2020/2021r.</a:t>
            </a:r>
            <a:br>
              <a:rPr kumimoji="0" lang="pl-PL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</a:b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t>Połączenia sezonowe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7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l-PL" sz="1600"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rgbClr val="FFFFFF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/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Zapraszamy do podróżowania koleją</a:t>
            </a: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ymbol zastępczy tekstu 1"/>
          <p:cNvSpPr>
            <a:spLocks noGrp="1"/>
          </p:cNvSpPr>
          <p:nvPr>
            <p:ph type="body" idx="1"/>
          </p:nvPr>
        </p:nvSpPr>
        <p:spPr>
          <a:xfrm>
            <a:off x="344488" y="2564904"/>
            <a:ext cx="5136723" cy="2592288"/>
          </a:xfrm>
        </p:spPr>
        <p:txBody>
          <a:bodyPr/>
          <a:lstStyle/>
          <a:p>
            <a:pPr marL="17780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sekretariat.zielonagora@p-r.com.pl</a:t>
            </a:r>
            <a:endParaRPr lang="pl-PL" sz="2000" dirty="0">
              <a:solidFill>
                <a:schemeClr val="bg1"/>
              </a:solidFill>
            </a:endParaRPr>
          </a:p>
          <a:p>
            <a:pPr marL="177800" indent="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POLREGIO Spółka </a:t>
            </a:r>
            <a:r>
              <a:rPr lang="pl-PL" sz="2000" b="1" dirty="0">
                <a:solidFill>
                  <a:schemeClr val="tx1"/>
                </a:solidFill>
              </a:rPr>
              <a:t>z o.o.</a:t>
            </a:r>
          </a:p>
          <a:p>
            <a:pPr marL="177800" indent="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Zakład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tx1"/>
                </a:solidFill>
              </a:rPr>
              <a:t>Lubuski </a:t>
            </a:r>
            <a:r>
              <a:rPr lang="pl-PL" sz="2000" b="1" dirty="0" smtClean="0">
                <a:solidFill>
                  <a:schemeClr val="tx1"/>
                </a:solidFill>
              </a:rPr>
              <a:t>w </a:t>
            </a:r>
            <a:r>
              <a:rPr lang="pl-PL" sz="2000" b="1" dirty="0">
                <a:solidFill>
                  <a:schemeClr val="tx1"/>
                </a:solidFill>
              </a:rPr>
              <a:t>Zielonej Górze</a:t>
            </a:r>
          </a:p>
          <a:p>
            <a:pPr marL="177800" indent="0">
              <a:buNone/>
            </a:pPr>
            <a:r>
              <a:rPr lang="pl-PL" sz="2000" b="1" dirty="0">
                <a:solidFill>
                  <a:schemeClr val="tx1"/>
                </a:solidFill>
              </a:rPr>
              <a:t>Ul. Ułańska 3, 65-033 Zielona Góra</a:t>
            </a:r>
          </a:p>
          <a:p>
            <a:pPr marL="177800" indent="0">
              <a:buNone/>
            </a:pPr>
            <a:r>
              <a:rPr lang="pl-PL" sz="2000" b="1" dirty="0">
                <a:solidFill>
                  <a:schemeClr val="tx1"/>
                </a:solidFill>
              </a:rPr>
              <a:t>tel. 665 915 516, 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e-mail</a:t>
            </a:r>
            <a:r>
              <a:rPr lang="pl-PL" sz="2000" b="1" dirty="0">
                <a:solidFill>
                  <a:schemeClr val="tx1"/>
                </a:solidFill>
              </a:rPr>
              <a:t>: </a:t>
            </a:r>
            <a:r>
              <a:rPr lang="pl-PL" sz="2000" b="1" dirty="0" smtClean="0">
                <a:solidFill>
                  <a:schemeClr val="tx1"/>
                </a:solidFill>
              </a:rPr>
              <a:t>sekretariat.zielonagora@polregio.pl</a:t>
            </a:r>
            <a:endParaRPr lang="pl-PL" sz="20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p.nijaki\Pictures\IMG_04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r="7470"/>
          <a:stretch/>
        </p:blipFill>
        <p:spPr bwMode="auto">
          <a:xfrm>
            <a:off x="6145461" y="1865425"/>
            <a:ext cx="3240360" cy="43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25" name="Shape 395"/>
          <p:cNvSpPr txBox="1">
            <a:spLocks noGrp="1"/>
          </p:cNvSpPr>
          <p:nvPr>
            <p:ph type="title"/>
          </p:nvPr>
        </p:nvSpPr>
        <p:spPr>
          <a:xfrm>
            <a:off x="848544" y="0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pl-PL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Terminy</a:t>
            </a:r>
            <a:endParaRPr lang="pl-PL" sz="2000" i="0" u="none" strike="noStrike" cap="none" dirty="0">
              <a:solidFill>
                <a:schemeClr val="tx1"/>
              </a:solidFill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200472" y="1512288"/>
            <a:ext cx="9577064" cy="4869040"/>
          </a:xfrm>
        </p:spPr>
        <p:txBody>
          <a:bodyPr/>
          <a:lstStyle/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Nowy rozkład jazdy pociągów będzie obowiązywał od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13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grudnia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2020r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do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11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grudnia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2021r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177800" indent="0">
              <a:buNone/>
            </a:pPr>
            <a:endParaRPr lang="pl-PL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Główna korekta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roczna rozkładu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jazdy –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12/13 czerwca 2021r</a:t>
            </a:r>
            <a:endParaRPr lang="pl-PL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dirty="0">
              <a:latin typeface="Calibri" panose="020F0502020204030204" pitchFamily="34" charset="0"/>
            </a:endParaRPr>
          </a:p>
          <a:p>
            <a:pPr marL="1778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 powodu prac modernizacyjnych PKP PLK będzie wprowadzać kilka mniejszych korekt związanych z pracami modernizacyjnymi.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04309" y="4448629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6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 noGrp="1"/>
          </p:cNvSpPr>
          <p:nvPr>
            <p:ph type="title" idx="4294967295"/>
          </p:nvPr>
        </p:nvSpPr>
        <p:spPr>
          <a:xfrm>
            <a:off x="681037" y="45523"/>
            <a:ext cx="8543925" cy="9763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pl-PL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Mapa sieci kolejowej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Oddział </a:t>
            </a:r>
            <a:r>
              <a:rPr lang="pl-PL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Lubuski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/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7F7F7F"/>
                </a:solidFill>
                <a:latin typeface="Calibri" panose="020F0502020204030204" pitchFamily="34" charset="0"/>
              </a:rPr>
              <a:t>gdzie operujemy?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04309" y="4448629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17308" y="1404172"/>
            <a:ext cx="5715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Linie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komunikacyjne obsługiwane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przez PR Zielona Góra:</a:t>
            </a:r>
          </a:p>
          <a:p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Zielona Góra Gł.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Głogów (Wrocław Gł.)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Zielona Góra Gł. – Rzepin – Kostrzyn (Szczecin Gł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./Świnoujście)</a:t>
            </a:r>
            <a:endParaRPr lang="pl-PL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Zielona Góra Gł. – Rzepin – Frankfurt/Oder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Nowa Sól – Zielona Góra Gł. – Zbąszynek (Poznań Gł.)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Kostrzyn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Gorzów Wlkp. – Krzyż (Poznań Gł.)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Gorzów Wlkp. 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Zbąszynek – Zielona Góra Gł.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Zbąszynek 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Rzepin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Żagań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Tuplice – </a:t>
            </a:r>
            <a:r>
              <a:rPr lang="pl-PL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Forst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pl-PL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Lausitz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Zielona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Góra Gł./Żagań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Żary 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Węgliniec – Zgorzelec – </a:t>
            </a:r>
            <a:r>
              <a:rPr lang="pl-PL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Goerlitz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(Poznań Gł.) Krzyż </a:t>
            </a:r>
            <a:r>
              <a:rPr lang="pl-PL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Dobiegniew – Choszczno 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(Szczecin Gł. / Świnoujście)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Leszno – 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Głogów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Małomice – Żagań (Zielona Góra Gł.)</a:t>
            </a: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Zielona Góra Gł. – Zbąszynek – Łagów (połączenia sezonowe).</a:t>
            </a: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pl-PL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" descr="C:\Users\M.Strus\Desktop\Mapa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483830"/>
            <a:ext cx="3503593" cy="49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69" y="6057641"/>
            <a:ext cx="821199" cy="2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16496" y="1596181"/>
            <a:ext cx="8808467" cy="4580782"/>
          </a:xfrm>
        </p:spPr>
        <p:txBody>
          <a:bodyPr/>
          <a:lstStyle/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nowym rozkładzie jazdy będziemy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uruchamiać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średnio </a:t>
            </a: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w dobie (w dzień roboczy) 212 połączeń </a:t>
            </a: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regionalnych i przygranicznych.</a:t>
            </a:r>
          </a:p>
          <a:p>
            <a:pPr marL="177800" indent="0">
              <a:buNone/>
            </a:pPr>
            <a:endParaRPr lang="pl-P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W korektach III i IV uruchomionych będzie </a:t>
            </a: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Dodatkowo 8 pociągów (do Tuplic, Małomic</a:t>
            </a: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i Zbąszynka).</a:t>
            </a:r>
            <a:endParaRPr lang="pl-P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endParaRPr lang="pl-P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W letnie soboty i niedziele pojadą pociągi do </a:t>
            </a:r>
          </a:p>
          <a:p>
            <a:pPr marL="17780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Łagowa (z Zielonej Góry i ze Zbąszynka)</a:t>
            </a:r>
            <a:endParaRPr lang="pl-P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920552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Liczba uruchamianych pociągów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3" descr="E:\Pociąg + MZK\zdjęcia od Andrzeja\ED78-014 Aparat Hybrydowyy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6" y="3200885"/>
            <a:ext cx="2764848" cy="2073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Współpraca z Samorządem Województwa Lubuskiego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Symbol zastępczy tekstu 1"/>
          <p:cNvSpPr>
            <a:spLocks noGrp="1"/>
          </p:cNvSpPr>
          <p:nvPr>
            <p:ph type="body" idx="1"/>
          </p:nvPr>
        </p:nvSpPr>
        <p:spPr>
          <a:xfrm>
            <a:off x="272480" y="1596181"/>
            <a:ext cx="9119989" cy="5145188"/>
          </a:xfrm>
        </p:spPr>
        <p:txBody>
          <a:bodyPr/>
          <a:lstStyle/>
          <a:p>
            <a:pPr marL="17780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Zamawiającym połączenia w regionie jest Samorząd Województwa Lubuskiego, w przypadku połączeń międzywojewódzkich Samorząd Województwa Lubuskiego w porozumieniu z sąsiednim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samorządem. W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rozkładzie jazdy 2019/2020 Samorząd Województwa Lubuskiego zamówił pociągi, które wykonają łączną pracę eksploatacyjną na poziomie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3 7100 880 </a:t>
            </a:r>
            <a:r>
              <a:rPr lang="pl-PL" sz="1800" b="1" dirty="0" err="1" smtClean="0">
                <a:solidFill>
                  <a:schemeClr val="bg1">
                    <a:lumMod val="50000"/>
                  </a:schemeClr>
                </a:solidFill>
              </a:rPr>
              <a:t>pockm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pl-PL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Wykres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51777"/>
              </p:ext>
            </p:extLst>
          </p:nvPr>
        </p:nvGraphicFramePr>
        <p:xfrm>
          <a:off x="2269037" y="3097745"/>
          <a:ext cx="5832648" cy="35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2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4309" y="1426904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920552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Symbol zastępczy tekstu 1"/>
          <p:cNvSpPr>
            <a:spLocks noGrp="1"/>
          </p:cNvSpPr>
          <p:nvPr>
            <p:ph type="body" idx="1"/>
          </p:nvPr>
        </p:nvSpPr>
        <p:spPr>
          <a:xfrm>
            <a:off x="296887" y="1426904"/>
            <a:ext cx="9333975" cy="4785147"/>
          </a:xfrm>
        </p:spPr>
        <p:txBody>
          <a:bodyPr/>
          <a:lstStyle/>
          <a:p>
            <a:pPr marL="1778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b="1" dirty="0" smtClean="0">
                <a:solidFill>
                  <a:schemeClr val="tx1"/>
                </a:solidFill>
              </a:rPr>
              <a:t>WYBRANE NOWE </a:t>
            </a:r>
            <a:r>
              <a:rPr lang="pl-PL" sz="2200" b="1" dirty="0" smtClean="0">
                <a:solidFill>
                  <a:schemeClr val="tx1"/>
                </a:solidFill>
              </a:rPr>
              <a:t>POŁĄCZENIA</a:t>
            </a:r>
            <a:r>
              <a:rPr lang="pl-PL" sz="2200" b="1" dirty="0" smtClean="0">
                <a:solidFill>
                  <a:schemeClr val="tx1"/>
                </a:solidFill>
              </a:rPr>
              <a:t>: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Zielona Góra Gł. 6:21 – Żagań 7:34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Żagań 14:25 – Zielona Góra Gł. 15:43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Zbąszynek 9:07 – Rzepin 10:12 (od 2 stycznia 2021 r.)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Rzepin 10:41 – Zbąszynek 11:54 (od 2 stycznia 2021 r.)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Kostrzyn 4:55 – Gorzów Wlkp. 5:33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Gorzów Wlkp. 5:40 – Kostrzyn 6:18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Kostrzyn 7:50 – Gorzów Wlkp. 8:27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Gorzów Wlkp. 8:44 – Kostrzyn 9:21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Kostrzyn 11:54 – Krzyż 13:25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Krzyż 12:12 – Kostrzyn 13:45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Kostrzyn 15:45 – Gorzów Wlkp. 16:22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Gorzów Wlkp. 16:38 – Kostrzyn 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Zielona Góra Gł. 9:50 – Wrocław Gł.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pl-PL" sz="1600" dirty="0" smtClean="0">
                <a:solidFill>
                  <a:schemeClr val="tx1"/>
                </a:solidFill>
              </a:rPr>
              <a:t>Wrocław Gł. 13:25 – Zielona Góra Gł. 16:12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Ponadto nowe kursy z Żar do Tuplic i </a:t>
            </a:r>
            <a:r>
              <a:rPr lang="pl-PL" sz="1600" dirty="0" err="1" smtClean="0">
                <a:solidFill>
                  <a:schemeClr val="tx1"/>
                </a:solidFill>
              </a:rPr>
              <a:t>Forstu</a:t>
            </a:r>
            <a:r>
              <a:rPr lang="pl-PL" sz="1600" dirty="0" smtClean="0">
                <a:solidFill>
                  <a:schemeClr val="tx1"/>
                </a:solidFill>
              </a:rPr>
              <a:t>, z Zielonej Góry, Żagania do Małomic, z Żagania do Zielonej Góry i </a:t>
            </a:r>
            <a:r>
              <a:rPr lang="pl-PL" sz="1600" dirty="0" err="1" smtClean="0">
                <a:solidFill>
                  <a:schemeClr val="tx1"/>
                </a:solidFill>
              </a:rPr>
              <a:t>Goerlitz</a:t>
            </a:r>
            <a:r>
              <a:rPr lang="pl-PL" sz="1600" dirty="0" smtClean="0">
                <a:solidFill>
                  <a:schemeClr val="tx1"/>
                </a:solidFill>
              </a:rPr>
              <a:t>, z Zielonej Góry i Zbąszynka do Łagowa, z Żagania do Jankowej Żagańskiej.</a:t>
            </a:r>
          </a:p>
          <a:p>
            <a:pPr marL="6350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6350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pl-PL" sz="2200" b="1" dirty="0" smtClean="0">
              <a:solidFill>
                <a:schemeClr val="tx1"/>
              </a:solidFill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3525">
            <a:off x="6523222" y="329811"/>
            <a:ext cx="1828924" cy="6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11" y="2832804"/>
            <a:ext cx="2711544" cy="1792160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44488" y="1426904"/>
            <a:ext cx="7200800" cy="4750059"/>
          </a:xfrm>
        </p:spPr>
        <p:txBody>
          <a:bodyPr/>
          <a:lstStyle/>
          <a:p>
            <a:pPr marL="177800" indent="0">
              <a:buNone/>
            </a:pP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rozkładzie jazdy 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2020/2021 będą kontynuowane prace 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modernizacyjne na linii Czerwieńsk – 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Zbąszynek (nowy termin zakończenia – czerwiec 2021). </a:t>
            </a:r>
          </a:p>
          <a:p>
            <a:pPr marL="177800" indent="0">
              <a:buNone/>
            </a:pPr>
            <a:endParaRPr lang="pl-PL" sz="2300" b="1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Od 13 grudnia 2020 r. z powodu prac modernizacyjnych na linii Kostrzyn – </a:t>
            </a:r>
            <a:r>
              <a:rPr lang="pl-PL" sz="2300" b="1" dirty="0" err="1" smtClean="0">
                <a:solidFill>
                  <a:schemeClr val="bg1">
                    <a:lumMod val="50000"/>
                  </a:schemeClr>
                </a:solidFill>
              </a:rPr>
              <a:t>Kietz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 – Berlin </a:t>
            </a:r>
            <a:r>
              <a:rPr lang="pl-PL" sz="2300" b="1" dirty="0" err="1" smtClean="0">
                <a:solidFill>
                  <a:schemeClr val="bg1">
                    <a:lumMod val="50000"/>
                  </a:schemeClr>
                </a:solidFill>
              </a:rPr>
              <a:t>Ostkreuz</a:t>
            </a: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 zamknięty będzie most na Odrze w Kostrzynie, okres trwania zamknięcia planowany jest na 2 lata.</a:t>
            </a:r>
          </a:p>
          <a:p>
            <a:pPr marL="177800" indent="0">
              <a:buNone/>
            </a:pPr>
            <a:endParaRPr lang="pl-PL" sz="2300" b="1" dirty="0">
              <a:solidFill>
                <a:schemeClr val="bg1">
                  <a:lumMod val="50000"/>
                </a:schemeClr>
              </a:solidFill>
            </a:endParaRPr>
          </a:p>
          <a:p>
            <a:pPr marL="177800" indent="0">
              <a:buNone/>
            </a:pPr>
            <a:r>
              <a:rPr lang="pl-PL" sz="2300" b="1" dirty="0" smtClean="0">
                <a:solidFill>
                  <a:schemeClr val="bg1">
                    <a:lumMod val="50000"/>
                  </a:schemeClr>
                </a:solidFill>
              </a:rPr>
              <a:t>W trosce o naszych podróżnych podczas całego zamknięcie zostanie uruchomiona komunikacja zastępcza za pociągi POLREGIO.</a:t>
            </a:r>
            <a:endParaRPr lang="pl-PL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7F7F7F"/>
                </a:solidFill>
                <a:latin typeface="Calibri" panose="020F0502020204030204" pitchFamily="34" charset="0"/>
              </a:rPr>
              <a:t>U</a:t>
            </a: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trudnienia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81038" y="1426904"/>
            <a:ext cx="8880474" cy="4750059"/>
          </a:xfrm>
        </p:spPr>
        <p:txBody>
          <a:bodyPr/>
          <a:lstStyle/>
          <a:p>
            <a:pPr marL="177800" indent="0" algn="ctr">
              <a:buNone/>
            </a:pPr>
            <a:r>
              <a:rPr lang="pl-PL" sz="4400" b="1" dirty="0" smtClean="0">
                <a:solidFill>
                  <a:schemeClr val="bg1">
                    <a:lumMod val="50000"/>
                  </a:schemeClr>
                </a:solidFill>
              </a:rPr>
              <a:t>Zmiany w regionach</a:t>
            </a:r>
            <a:endParaRPr lang="pl-PL" sz="4800" dirty="0"/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560512" y="3416139"/>
            <a:ext cx="950214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endParaRPr 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p.nijaki\Pictures\Kostrzyn;_Dwa_SA139_na_górnych_peronach_dworca_Kostrzy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2266473"/>
            <a:ext cx="6180174" cy="412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04528" y="1422397"/>
            <a:ext cx="8543925" cy="5174955"/>
          </a:xfrm>
        </p:spPr>
        <p:txBody>
          <a:bodyPr/>
          <a:lstStyle/>
          <a:p>
            <a:pPr marL="635000" indent="-457200">
              <a:buAutoNum type="arabicParenR"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635000" indent="-457200">
              <a:buAutoNum type="arabicParenR"/>
            </a:pPr>
            <a:endParaRPr lang="pl-PL" sz="2000" b="1" dirty="0">
              <a:solidFill>
                <a:schemeClr val="tx1"/>
              </a:solidFill>
            </a:endParaRPr>
          </a:p>
          <a:p>
            <a:pPr marL="635000" indent="-457200">
              <a:buAutoNum type="arabicParenR"/>
            </a:pPr>
            <a:r>
              <a:rPr lang="pl-PL" sz="2000" b="1" dirty="0" smtClean="0">
                <a:solidFill>
                  <a:schemeClr val="tx1"/>
                </a:solidFill>
              </a:rPr>
              <a:t>Utrzymanie kursowania 12 pociągów w dobie,</a:t>
            </a:r>
          </a:p>
          <a:p>
            <a:pPr marL="635000" indent="-457200">
              <a:buAutoNum type="arabicParenR"/>
            </a:pPr>
            <a:r>
              <a:rPr lang="pl-PL" sz="2000" b="1" dirty="0">
                <a:solidFill>
                  <a:schemeClr val="tx1"/>
                </a:solidFill>
              </a:rPr>
              <a:t>k</a:t>
            </a:r>
            <a:r>
              <a:rPr lang="pl-PL" sz="2000" b="1" dirty="0" smtClean="0">
                <a:solidFill>
                  <a:schemeClr val="tx1"/>
                </a:solidFill>
              </a:rPr>
              <a:t>orekta godzin wybranych kursów:</a:t>
            </a:r>
          </a:p>
          <a:p>
            <a:pPr marL="177800" indent="0">
              <a:buNone/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920750" lvl="1" indent="-285750"/>
            <a:r>
              <a:rPr lang="pl-PL" sz="1800" b="1" dirty="0" smtClean="0">
                <a:solidFill>
                  <a:schemeClr val="tx1"/>
                </a:solidFill>
              </a:rPr>
              <a:t>p</a:t>
            </a:r>
            <a:r>
              <a:rPr lang="pl-PL" sz="1800" b="1" dirty="0" smtClean="0">
                <a:solidFill>
                  <a:schemeClr val="tx1"/>
                </a:solidFill>
              </a:rPr>
              <a:t>ociąg Leszno 20:30 – Głogów 21:25 opóźnienie wyjazdu z Leszna o 30  minut celem poprawy </a:t>
            </a:r>
            <a:r>
              <a:rPr lang="pl-PL" sz="1800" b="1" dirty="0" err="1" smtClean="0">
                <a:solidFill>
                  <a:schemeClr val="tx1"/>
                </a:solidFill>
              </a:rPr>
              <a:t>skomunikowań</a:t>
            </a:r>
            <a:r>
              <a:rPr lang="pl-PL" sz="1800" b="1" dirty="0" smtClean="0">
                <a:solidFill>
                  <a:schemeClr val="tx1"/>
                </a:solidFill>
              </a:rPr>
              <a:t>,</a:t>
            </a:r>
          </a:p>
          <a:p>
            <a:pPr marL="920750" lvl="1" indent="-285750"/>
            <a:r>
              <a:rPr lang="pl-PL" sz="1800" b="1" dirty="0">
                <a:solidFill>
                  <a:schemeClr val="tx1"/>
                </a:solidFill>
              </a:rPr>
              <a:t>p</a:t>
            </a:r>
            <a:r>
              <a:rPr lang="pl-PL" sz="1800" b="1" dirty="0" smtClean="0">
                <a:solidFill>
                  <a:schemeClr val="tx1"/>
                </a:solidFill>
              </a:rPr>
              <a:t>ociąg Głogów 19:02 – Leszno 19:48 późniejszy wyjazd z Głogowa w celu skomunikowania pociągów z kierunku Wrocław i Zielona Góra,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800" b="1" dirty="0" smtClean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pl-PL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-2190136" y="1172496"/>
            <a:ext cx="553064" cy="508819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-2190136" y="1811593"/>
            <a:ext cx="553064" cy="508819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-2190136" y="2450690"/>
            <a:ext cx="553064" cy="508819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-2190136" y="3728884"/>
            <a:ext cx="553064" cy="508819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-2190136" y="3089787"/>
            <a:ext cx="553064" cy="508819"/>
          </a:xfrm>
          <a:prstGeom prst="rect">
            <a:avLst/>
          </a:prstGeom>
          <a:solidFill>
            <a:srgbClr val="8D8F9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-2344993" y="221226"/>
            <a:ext cx="12019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Kolorystyka podstawowa</a:t>
            </a:r>
          </a:p>
        </p:txBody>
      </p:sp>
      <p:sp>
        <p:nvSpPr>
          <p:cNvPr id="402" name="Shape 402"/>
          <p:cNvSpPr/>
          <p:nvPr/>
        </p:nvSpPr>
        <p:spPr>
          <a:xfrm>
            <a:off x="10350909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0350909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0350909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350909" y="3767353"/>
            <a:ext cx="553064" cy="559701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0350909" y="3128256"/>
            <a:ext cx="553064" cy="559701"/>
          </a:xfrm>
          <a:prstGeom prst="rect">
            <a:avLst/>
          </a:prstGeom>
          <a:solidFill>
            <a:srgbClr val="0097D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350909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B2C</a:t>
            </a:r>
          </a:p>
        </p:txBody>
      </p:sp>
      <p:sp>
        <p:nvSpPr>
          <p:cNvPr id="408" name="Shape 408"/>
          <p:cNvSpPr/>
          <p:nvPr/>
        </p:nvSpPr>
        <p:spPr>
          <a:xfrm>
            <a:off x="11373464" y="1210965"/>
            <a:ext cx="553064" cy="559701"/>
          </a:xfrm>
          <a:prstGeom prst="rect">
            <a:avLst/>
          </a:prstGeom>
          <a:solidFill>
            <a:srgbClr val="E5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11373464" y="1850062"/>
            <a:ext cx="553064" cy="559701"/>
          </a:xfrm>
          <a:prstGeom prst="rect">
            <a:avLst/>
          </a:prstGeom>
          <a:solidFill>
            <a:srgbClr val="F38C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11373464" y="2489159"/>
            <a:ext cx="553064" cy="559701"/>
          </a:xfrm>
          <a:prstGeom prst="rect">
            <a:avLst/>
          </a:prstGeom>
          <a:solidFill>
            <a:srgbClr val="57636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1373464" y="3767353"/>
            <a:ext cx="553064" cy="559701"/>
          </a:xfrm>
          <a:prstGeom prst="rect">
            <a:avLst/>
          </a:prstGeom>
          <a:solidFill>
            <a:srgbClr val="07413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11373464" y="3128256"/>
            <a:ext cx="553064" cy="559701"/>
          </a:xfrm>
          <a:prstGeom prst="rect">
            <a:avLst/>
          </a:prstGeom>
          <a:solidFill>
            <a:srgbClr val="11817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11373464" y="533680"/>
            <a:ext cx="518652" cy="372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B2B</a:t>
            </a:r>
          </a:p>
        </p:txBody>
      </p:sp>
      <p:sp>
        <p:nvSpPr>
          <p:cNvPr id="416" name="Shape 416"/>
          <p:cNvSpPr txBox="1"/>
          <p:nvPr/>
        </p:nvSpPr>
        <p:spPr>
          <a:xfrm flipV="1">
            <a:off x="104309" y="7389439"/>
            <a:ext cx="9502146" cy="45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395"/>
          <p:cNvSpPr txBox="1">
            <a:spLocks/>
          </p:cNvSpPr>
          <p:nvPr/>
        </p:nvSpPr>
        <p:spPr>
          <a:xfrm>
            <a:off x="848544" y="45859"/>
            <a:ext cx="8543925" cy="975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pPr>
              <a:buClr>
                <a:schemeClr val="lt1"/>
              </a:buClr>
              <a:buSzPct val="25000"/>
            </a:pP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Rozkład Jazdy 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2020/2021r</a:t>
            </a:r>
            <a: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br>
              <a:rPr lang="pl-PL" sz="2600" b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Zmiany w regionach – </a:t>
            </a:r>
            <a:r>
              <a:rPr lang="pl-PL" sz="20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WSCHOWA </a:t>
            </a:r>
            <a:endParaRPr lang="pl-PL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1478</Words>
  <Application>Microsoft Office PowerPoint</Application>
  <PresentationFormat>Papier A4 (210x297 mm)</PresentationFormat>
  <Paragraphs>245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Motyw pakietu Office</vt:lpstr>
      <vt:lpstr>1_Motyw pakietu Office</vt:lpstr>
      <vt:lpstr>Prezentacja programu PowerPoint</vt:lpstr>
      <vt:lpstr>Rozkład Jazdy 2020/2021r. Terminy</vt:lpstr>
      <vt:lpstr>Mapa sieci kolejowej Oddział Lubuski  gdzie operujemy?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Pawlak</dc:creator>
  <cp:lastModifiedBy>Krzysztof Pawlak</cp:lastModifiedBy>
  <cp:revision>80</cp:revision>
  <cp:lastPrinted>2019-12-12T07:48:23Z</cp:lastPrinted>
  <dcterms:modified xsi:type="dcterms:W3CDTF">2020-12-08T22:03:39Z</dcterms:modified>
</cp:coreProperties>
</file>